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8" r:id="rId5"/>
    <p:sldId id="306" r:id="rId6"/>
    <p:sldId id="307" r:id="rId7"/>
    <p:sldId id="308" r:id="rId8"/>
    <p:sldId id="309" r:id="rId9"/>
    <p:sldId id="310" r:id="rId10"/>
    <p:sldId id="267" r:id="rId11"/>
    <p:sldId id="303" r:id="rId12"/>
    <p:sldId id="301" r:id="rId13"/>
    <p:sldId id="304" r:id="rId14"/>
    <p:sldId id="305" r:id="rId15"/>
    <p:sldId id="311" r:id="rId16"/>
    <p:sldId id="312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6C0"/>
    <a:srgbClr val="FB61FB"/>
    <a:srgbClr val="FFC000"/>
    <a:srgbClr val="D5491D"/>
    <a:srgbClr val="0E4A8E"/>
    <a:srgbClr val="0B4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35AC5-2F1C-40E7-B024-A9A7E252E224}" v="2" dt="2020-04-14T21:04:30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822" b="2866"/>
          <a:stretch/>
        </p:blipFill>
        <p:spPr>
          <a:xfrm>
            <a:off x="-125505" y="-73725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6B7A-185B-5049-857C-4F935C9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0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2616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Reference slide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3234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05050"/>
                </a:solidFill>
              </a:rPr>
              <a:t>Colors to create more graphics options</a:t>
            </a:r>
          </a:p>
        </p:txBody>
      </p:sp>
      <p:cxnSp>
        <p:nvCxnSpPr>
          <p:cNvPr id="11" name="Conector Reto 22">
            <a:extLst>
              <a:ext uri="{FF2B5EF4-FFF2-40B4-BE49-F238E27FC236}">
                <a16:creationId xmlns:a16="http://schemas.microsoft.com/office/drawing/2014/main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70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82A1D17-9147-2940-A550-9FB33E7EB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12" t="2843" r="1668" b="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786387-691B-8C4D-96D7-7B09D2148FB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2DD614-C869-3D4E-984C-45581F144A4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738A3C-1E39-9E43-83CF-04BE76CBAF0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EF870-9704-EA45-8E47-96BEA651D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268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43266C1-3486-004D-B180-A2E801268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1" r="1621"/>
          <a:stretch/>
        </p:blipFill>
        <p:spPr>
          <a:xfrm>
            <a:off x="-151857" y="-86496"/>
            <a:ext cx="12343857" cy="7030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E030-BB15-0A4D-9035-A9755E31874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42F37-BF0E-EB40-BF70-D76C5DCD7EE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9ACC3-3FA5-8E47-A7AB-1041D396920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0C0D2-DAFF-6744-BD96-E999880C5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469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17970C-932E-6E47-A49D-C7A9AA2E5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2" t="873" r="1162" b="125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8CE7-807E-2F46-A704-F32B00C4022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CED0-F408-A149-8FD9-CE5F295F809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14FC-C247-2B49-AD9E-6735C604EDE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5DCC3-EAD4-F447-A583-129518F64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7283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4623F5D-8B0B-F745-BF98-0FB50D926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7" t="2302" r="1272" b="9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F57DB-5ED3-954D-A63D-2688AF2841E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43B0E-D3AC-8446-876C-69F1665EF9D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53B-F0EE-D24E-B671-F01EF53F4E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79A52-0B9A-774B-AC4C-3A1E366E1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99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3C44DE7-C6D8-EA44-ACA1-ADB736E86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0" t="1042" r="1859" b="19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FFF8E-46BC-C342-9C3F-975EFDFFBBD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1B4F6-5289-D94B-A912-28937D0A3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646C-31E6-2144-AB8C-2582E3B65A2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DAC5FC-AD6A-9E4E-BDF6-43F5C8E42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2289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C62771C-57D1-C647-BC6D-8AF0546F0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1" t="1185" r="1857" b="19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9C3DE61-EC7C-3E45-910A-640FBD3D4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0F9D4-0BB5-A04B-A3F2-1FCBF161B38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F8AC-3A64-534F-AC26-C546CB994E4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008A-9E1B-574B-A969-53589E46328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CA16C-6ED3-4C4E-9C02-118F2C7E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15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4B0D92-2B93-9F4F-BAE4-4362EB00B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68740"/>
          <a:stretch/>
        </p:blipFill>
        <p:spPr>
          <a:xfrm>
            <a:off x="5858334" y="1335708"/>
            <a:ext cx="6333667" cy="4077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Subsection</a:t>
            </a:r>
            <a:br>
              <a:rPr lang="en-US" noProof="0" dirty="0"/>
            </a:br>
            <a:r>
              <a:rPr lang="en-US" noProof="0" dirty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7D40-FD89-6043-991C-F6E35C05A55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6FD0-3900-BE43-86AE-FBBAE98560B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56B5-7579-EB46-92FF-381BD0E312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982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AF8CBE-5EAB-3944-9CA1-3C960D215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44" r="1824" b="1869"/>
          <a:stretch/>
        </p:blipFill>
        <p:spPr>
          <a:xfrm>
            <a:off x="-125506" y="-70597"/>
            <a:ext cx="12317506" cy="6928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C49B-CC59-904C-B354-50CF98B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B404-9258-C049-9AEC-70134E6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AA810-72D6-DD46-81F3-5D320AECA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3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A9CE54-6F4A-1D4A-995A-3D32CE09C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646"/>
          <a:stretch/>
        </p:blipFill>
        <p:spPr>
          <a:xfrm>
            <a:off x="2723502" y="0"/>
            <a:ext cx="9147589" cy="681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3B836-A4BD-1D41-89DC-8A1998E931A2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F96D4-9F1C-5247-A237-2BC83D1DA8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A42AD-4BE3-B04D-AC4B-55F41C7646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85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D2DA59F-E0D7-0142-8B82-A089D5210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634" t="52704"/>
          <a:stretch/>
        </p:blipFill>
        <p:spPr>
          <a:xfrm flipH="1">
            <a:off x="5751096" y="0"/>
            <a:ext cx="6440903" cy="7583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8158-1FC8-D048-B55A-F36BF4444CD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52EC-35DF-4444-93C7-340AC62C9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E696-26CB-6A4E-9287-0F15C6BD75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9482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CE8936-BB60-D543-9138-DF812F17E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0" t="1322" r="2101" b="21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300499C-03B7-1D46-B3AA-96F0309813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34F94FD-1565-674A-84D2-4FE6C10276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Inspiring sentence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5686-DCFA-C449-9536-D8B75375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>
                <a:solidFill>
                  <a:srgbClr val="FFFFFF"/>
                </a:solidFill>
              </a:rPr>
              <a:pPr/>
              <a:t>16 de octubre de 2020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0E577-937F-7446-9D6F-6FA60421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886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342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28F4CBA-3E27-D14C-A281-53EDC94DF0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89C010CF-0BE2-1F4D-AAF7-B729F97924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F0571-F5CC-F043-8C41-5DA2DD30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D64D0-052B-D548-919F-9BD564C3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36BD87-985A-C040-B09D-E4B87AEF8B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3564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C9E675A-7D37-1C4A-B250-999C2CF64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F733B7-028F-C84F-87F8-98813E5D93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02B72-F8E1-1047-8168-A59CDBD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421F-2D8F-AE45-9C1D-578B4CB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0482AD-3896-824A-A209-E4781FF25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0294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092D377-0F69-9B4A-82BC-C424ACFAA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07073D1-5F2B-FD43-AE86-985E4370B3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9107D-CF28-044B-BD4F-CECD2FBA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A0E70-2BE5-ED4A-BEBC-5036304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A03C6E-B7F8-2C44-B7BA-D2982318A3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9735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7CE4605-3631-2F47-A221-A90590FF72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A29F575-A5EE-AA40-82E6-330A1A72E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29079-FFDE-D446-B06B-4A6A37E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5754D-5CD3-7E4A-9438-72DBBD0D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1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4B2F51-3C1F-D645-A842-422F81613F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279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07851A-0251-644D-9130-A5CAAFE687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628657D-BF41-6340-9575-7242E7720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71D22-0D8A-124B-B2E2-F0661B8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589F0-2F58-4A4E-B1B4-60A9AC9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F445FC-2BD2-3644-AD5D-23FE9B8DF0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9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6679A9-56CE-FD4B-B741-BB8B32820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3B0ABA3-51C4-D047-A7BE-C3924B65D5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2727C5F-6056-C941-8DBA-FA9DDD8DE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CC5FB18-3416-0844-8D7A-A7C4A8883F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7A0BB-5841-1B4F-8269-86709A2476D5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F6EB-058D-3E46-93FB-52926745FDC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80E5F-1AB4-ED47-BFE3-BC68057824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A6EFC1-2E4C-6741-82BE-29C2AEE25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48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51"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05050"/>
                </a:solidFill>
              </a:rPr>
              <a:t>Confidentiality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  <a:defRPr/>
            </a:pPr>
            <a:r>
              <a:rPr lang="en-US" sz="1600" dirty="0">
                <a:solidFill>
                  <a:srgbClr val="505050"/>
                </a:solidFill>
              </a:rPr>
              <a:t>This document is confidential and property of everis. Its use, reproduction or distribution without prior written permission from everis is strictly prohibited.</a:t>
            </a:r>
          </a:p>
          <a:p>
            <a:pPr>
              <a:lnSpc>
                <a:spcPts val="2220"/>
              </a:lnSpc>
            </a:pP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4657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411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C93375-4976-3245-959D-681721C0B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5891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C4CB73-6092-FA4C-B2EF-3C4B7B9F0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4D10AF-A053-CC4E-86A3-F9329C09C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8D77A06-6792-A645-A140-76E86BC1E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92723432-D7A4-954F-BE9E-A3F99604672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8313-C5B7-7249-892D-2FA450403EE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44C00-CE8C-F24C-BA3D-AB7C8B75F88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8849-0FDA-5A49-B347-54ED686799A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CEBF16-3A09-6946-9694-DA10AAEBE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6585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6C0294-7346-9644-AD75-4CD35574A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078E47-4F01-524C-A626-EB8EB2544A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83EF17B-C906-EF4C-9D55-8F5B2BAC55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120817E7-6A73-9E4F-B520-9C4FBB7A7E4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AB97E-2E24-824F-BEC7-B1095D335A7F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D9AF6-B964-D043-869A-CF0AD6D35BD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041-2BCA-3449-BC84-BCDD00436C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F207C3-1866-674B-81D6-D6FA6342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08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FA4468-B88A-F54D-AD8B-23A2235F4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6E15D6B-D6AE-FB47-871D-7733AB711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333EADD-8339-FB4E-A06D-64B4A3143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D5455AC8-4A9C-154F-A4BD-D54B85EBEEE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ECF21-5316-3045-813F-B0930E07D3D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AA5D8-8F37-EE4D-901E-730AE0A64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22F70-159C-6C40-B00C-DB4CC582669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0DAA6D-03EB-8A46-BAE2-E2CAE9F6A9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71828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36CB64-96ED-8042-8C78-EB1512AFD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81989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991A57A-9C7A-CF4D-9BC0-FBEC365268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22A7473-9341-B046-A3AF-1E2DD8E3D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635BDA5-FD36-364A-92AA-B67B628A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>
                <a:solidFill>
                  <a:srgbClr val="FFFFFF"/>
                </a:solidFill>
              </a:rPr>
              <a:pPr/>
              <a:t>16 de octubre de 2020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A7C7D-009E-C049-BA7F-8510F20E8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513F39-D2C4-054F-A9D1-9955377896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447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7334AB-1CA5-9B47-AFAA-513FB389C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A98CCE0-CAD8-994C-BE15-6C282AB01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D0E8B97-B09E-844A-A2F7-378BCEAD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>
                <a:solidFill>
                  <a:srgbClr val="FFFFFF"/>
                </a:solidFill>
              </a:rPr>
              <a:pPr/>
              <a:t>16 de octubre de 2020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E6420-4D35-834B-A5A5-D389D689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585E22-4F56-9745-8C15-AAD5B453D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10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70884A1-39B5-E84B-8A75-5E8D0CDA0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16065C-37AD-D141-89C3-C9484EC260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D458531-9EF1-3141-B3B8-76DA5E0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DC68-B3DB-824A-A867-BBFF4A1E7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CB8867-8618-E24A-8D7F-EF46ABA977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1564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73E71DC-DA51-AD43-8A8F-08C217EB1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F21577D-9C99-3B4C-8753-45AA3E25A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69DE025-44CD-754F-9873-AFC005C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A8CC8-CEE5-FF40-A99E-3534058AB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F08886-6A01-3644-9330-59D95F93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6170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3B6365E-399B-6C4D-BDE2-25984EDDDB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81C6A6D-868A-DC47-ACC5-67C6F83B8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2D4FB23-6F59-E748-932D-EBE9860C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DCFA8-169E-564D-AFDC-2508FE997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D7F0BA-B4DA-0F4A-917F-44DEA9F7B5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681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53E52C9-AE98-584C-BD66-FB48B67F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538" t="15429"/>
          <a:stretch/>
        </p:blipFill>
        <p:spPr>
          <a:xfrm flipH="1">
            <a:off x="9297156" y="-15498"/>
            <a:ext cx="2894844" cy="65544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1430252"/>
            <a:ext cx="8860001" cy="37948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28)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4298730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Objectives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18B1-3F3C-D74F-86E6-FC62243E7F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3C32-5B54-0541-BBAC-381053E3D8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F2FB-C1B5-0041-A5B0-7449DBEB9B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08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3F19F3E-8D48-0044-8862-94AE3056C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042F906A-C848-5F40-9204-58C3270FF7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F4F3C1CE-C47B-C24F-A462-9F41CFA8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F4036-B035-8740-97A8-579336A9E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2C9CCD-D864-1C4A-B9AB-B430448F9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3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46" name="Espaço Reservado para Texto 2">
            <a:extLst>
              <a:ext uri="{FF2B5EF4-FFF2-40B4-BE49-F238E27FC236}">
                <a16:creationId xmlns:a16="http://schemas.microsoft.com/office/drawing/2014/main" id="{73EFF2CA-9796-F842-BAC8-DAAEA10E6F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34851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A6A36F38-D9BE-5D40-BE78-58172F12576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28534" y="3067172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id="{DA0DB89D-6127-E240-A040-13BB4970859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329613" y="3388542"/>
            <a:ext cx="3676315" cy="397761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Chapter description (font 14)</a:t>
            </a:r>
          </a:p>
          <a:p>
            <a:endParaRPr lang="en-US" noProof="0" dirty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id="{76C233FD-116D-0A4C-96D8-1BE09BF39D7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34851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00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:a16="http://schemas.microsoft.com/office/drawing/2014/main" id="{0B8A4DCF-2A58-D941-B288-9D76D45609F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328534" y="1925794"/>
            <a:ext cx="367806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0" name="Espaço Reservado para Texto 2">
            <a:extLst>
              <a:ext uri="{FF2B5EF4-FFF2-40B4-BE49-F238E27FC236}">
                <a16:creationId xmlns:a16="http://schemas.microsoft.com/office/drawing/2014/main" id="{5DCC49A6-4B27-7C49-8BB8-46DA6214D6E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634851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1" name="Espaço Reservado para Texto 2">
            <a:extLst>
              <a:ext uri="{FF2B5EF4-FFF2-40B4-BE49-F238E27FC236}">
                <a16:creationId xmlns:a16="http://schemas.microsoft.com/office/drawing/2014/main" id="{0FACB811-53B4-9640-974F-9F853B11E1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328534" y="4227544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:a16="http://schemas.microsoft.com/office/drawing/2014/main" id="{D757B38B-9140-8345-9640-29D099AC04B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2329079" y="4548914"/>
            <a:ext cx="3676849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3" name="Espaço Reservado para Texto 2">
            <a:extLst>
              <a:ext uri="{FF2B5EF4-FFF2-40B4-BE49-F238E27FC236}">
                <a16:creationId xmlns:a16="http://schemas.microsoft.com/office/drawing/2014/main" id="{17A277D2-8219-7E40-A74E-0B464FA7C9A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615104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4" name="Espaço Reservado para Texto 2">
            <a:extLst>
              <a:ext uri="{FF2B5EF4-FFF2-40B4-BE49-F238E27FC236}">
                <a16:creationId xmlns:a16="http://schemas.microsoft.com/office/drawing/2014/main" id="{37BB6EDE-3620-5D4B-88A5-8F5B314478EA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308787" y="3067172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5" name="Espaço Reservado para Texto 2">
            <a:extLst>
              <a:ext uri="{FF2B5EF4-FFF2-40B4-BE49-F238E27FC236}">
                <a16:creationId xmlns:a16="http://schemas.microsoft.com/office/drawing/2014/main" id="{D5B23C50-95EE-6646-BC7C-A554F14393F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311403" y="3388542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6" name="Espaço Reservado para Texto 2">
            <a:extLst>
              <a:ext uri="{FF2B5EF4-FFF2-40B4-BE49-F238E27FC236}">
                <a16:creationId xmlns:a16="http://schemas.microsoft.com/office/drawing/2014/main" id="{816464FB-AEF6-9741-80EC-07687BEEDC0D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15104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7" name="Espaço Reservado para Texto 2">
            <a:extLst>
              <a:ext uri="{FF2B5EF4-FFF2-40B4-BE49-F238E27FC236}">
                <a16:creationId xmlns:a16="http://schemas.microsoft.com/office/drawing/2014/main" id="{13715465-B92E-FB44-9700-8807EAD38232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7308786" y="1925794"/>
            <a:ext cx="3670137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8" name="Espaço Reservado para Texto 2">
            <a:extLst>
              <a:ext uri="{FF2B5EF4-FFF2-40B4-BE49-F238E27FC236}">
                <a16:creationId xmlns:a16="http://schemas.microsoft.com/office/drawing/2014/main" id="{A760BBB4-8644-BB4E-A40E-ADD8CBF20F0F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311402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9" name="Espaço Reservado para Texto 2">
            <a:extLst>
              <a:ext uri="{FF2B5EF4-FFF2-40B4-BE49-F238E27FC236}">
                <a16:creationId xmlns:a16="http://schemas.microsoft.com/office/drawing/2014/main" id="{04CD5BE6-62DB-3042-9F63-15265556580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615104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:a16="http://schemas.microsoft.com/office/drawing/2014/main" id="{5B9923B5-6869-4C44-B520-FA4F396D2ADB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308787" y="4227544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81" name="Espaço Reservado para Texto 2">
            <a:extLst>
              <a:ext uri="{FF2B5EF4-FFF2-40B4-BE49-F238E27FC236}">
                <a16:creationId xmlns:a16="http://schemas.microsoft.com/office/drawing/2014/main" id="{DD40BA94-AC2D-4245-8D22-FA02670B2EA3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7311403" y="4548914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:a16="http://schemas.microsoft.com/office/drawing/2014/main" id="{6D4F76CE-F86B-0F4B-805B-DC182169258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2330387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43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275">
          <p15:clr>
            <a:srgbClr val="C35EA4"/>
          </p15:clr>
        </p15:guide>
        <p15:guide id="3" pos="461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orient="horz" pos="2001">
          <p15:clr>
            <a:srgbClr val="FBAE40"/>
          </p15:clr>
        </p15:guide>
        <p15:guide id="6" orient="horz" pos="1207">
          <p15:clr>
            <a:srgbClr val="FBAE40"/>
          </p15:clr>
        </p15:guide>
        <p15:guide id="7" orient="horz" pos="2682">
          <p15:clr>
            <a:srgbClr val="FBAE40"/>
          </p15:clr>
        </p15:guide>
        <p15:guide id="8" orient="horz" pos="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8" t="3435" r="2651" b="3387"/>
          <a:stretch/>
        </p:blipFill>
        <p:spPr>
          <a:xfrm>
            <a:off x="-123568" y="-53590"/>
            <a:ext cx="12418541" cy="6921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CE2354-14B4-1048-84D7-3468143FA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736" y="1727044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737" y="3896824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dirty="0">
                <a:solidFill>
                  <a:srgbClr val="FFFFFF"/>
                </a:solidFill>
              </a:rPr>
              <a:t>everis ©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smtClean="0">
                <a:solidFill>
                  <a:srgbClr val="FFFFFF"/>
                </a:solidFill>
              </a:rPr>
              <a:pPr/>
              <a:t>‹Nº›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82268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44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C5412F41-A2FD-2E4C-B207-9FEE78669726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31ECE4-BAE9-E342-A8BF-9E3756033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262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848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 dirty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s-AR">
                <a:solidFill>
                  <a:srgbClr val="505050"/>
                </a:solidFill>
              </a:rPr>
              <a:pPr/>
              <a:t>16 de octubre de 2020</a:t>
            </a:fld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dirty="0">
                <a:solidFill>
                  <a:srgbClr val="505050"/>
                </a:solidFill>
              </a:rPr>
              <a:t>everis © 2018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>
                <a:solidFill>
                  <a:srgbClr val="505050"/>
                </a:solidFill>
              </a:rPr>
              <a:pPr/>
              <a:t>‹Nº›</a:t>
            </a:fld>
            <a:endParaRPr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oracle.com/java/technologies/javase-download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 dirty="0" err="1">
                <a:solidFill>
                  <a:srgbClr val="505050"/>
                </a:solidFill>
              </a:rPr>
              <a:t>everis</a:t>
            </a:r>
            <a:r>
              <a:rPr lang="es-AR" dirty="0">
                <a:solidFill>
                  <a:srgbClr val="505050"/>
                </a:solidFill>
              </a:rPr>
              <a:t> © 2020</a:t>
            </a:r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FFFFFF"/>
                </a:solidFill>
              </a:rPr>
              <a:pPr/>
              <a:t>1</a:t>
            </a:fld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654112" y="2461148"/>
            <a:ext cx="5944395" cy="2988182"/>
          </a:xfrm>
        </p:spPr>
        <p:txBody>
          <a:bodyPr/>
          <a:lstStyle/>
          <a:p>
            <a:r>
              <a:rPr lang="es-AR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Validador de código</a:t>
            </a:r>
            <a:br>
              <a:rPr lang="es-AR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/>
              <a:t>Laboratorio de Blue </a:t>
            </a:r>
            <a:r>
              <a:rPr lang="es-AR" dirty="0" err="1"/>
              <a:t>Prism</a:t>
            </a:r>
            <a:endParaRPr lang="es-AR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2400" y="161219"/>
            <a:ext cx="488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bg1">
                    <a:lumMod val="95000"/>
                  </a:schemeClr>
                </a:solidFill>
              </a:rPr>
              <a:t>Laboratorio BP Americas - everis </a:t>
            </a:r>
          </a:p>
        </p:txBody>
      </p:sp>
    </p:spTree>
    <p:extLst>
      <p:ext uri="{BB962C8B-B14F-4D97-AF65-F5344CB8AC3E}">
        <p14:creationId xmlns:p14="http://schemas.microsoft.com/office/powerpoint/2010/main" val="354677942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4112" y="2016839"/>
            <a:ext cx="10395910" cy="3685848"/>
          </a:xfrm>
        </p:spPr>
        <p:txBody>
          <a:bodyPr/>
          <a:lstStyle/>
          <a:p>
            <a:r>
              <a:rPr lang="es-AR" sz="2400" dirty="0"/>
              <a:t>Además de revisar problemas mas difíciles de encontrar, este validador también reconoce los mismos errores que Blue </a:t>
            </a:r>
            <a:r>
              <a:rPr lang="es-AR" sz="2400" dirty="0" err="1"/>
              <a:t>Prism</a:t>
            </a:r>
            <a:r>
              <a:rPr lang="es-AR" sz="2400" dirty="0"/>
              <a:t>, tales como: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/>
              <a:t>Loop</a:t>
            </a:r>
            <a:r>
              <a:rPr lang="es-AR" sz="2400" dirty="0"/>
              <a:t> sin colección asociada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/>
              <a:t>Stages</a:t>
            </a:r>
            <a:r>
              <a:rPr lang="es-AR" sz="2400" b="1" dirty="0"/>
              <a:t> </a:t>
            </a:r>
            <a:r>
              <a:rPr lang="es-AR" sz="2400" dirty="0"/>
              <a:t>no conectadas a otras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/>
              <a:t>Decisiones</a:t>
            </a:r>
            <a:r>
              <a:rPr lang="es-AR" sz="2400" dirty="0"/>
              <a:t> vacías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/>
              <a:t>Acciones</a:t>
            </a:r>
            <a:r>
              <a:rPr lang="es-AR" sz="2400" dirty="0"/>
              <a:t> o </a:t>
            </a:r>
            <a:r>
              <a:rPr lang="es-AR" sz="2400" b="1" dirty="0"/>
              <a:t>subprocesos</a:t>
            </a:r>
            <a:r>
              <a:rPr lang="es-AR" sz="2400" dirty="0"/>
              <a:t> vacíos, entre otros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54113" y="908824"/>
            <a:ext cx="10128186" cy="454353"/>
          </a:xfrm>
        </p:spPr>
        <p:txBody>
          <a:bodyPr/>
          <a:lstStyle/>
          <a:p>
            <a:r>
              <a:rPr lang="es-AR" dirty="0"/>
              <a:t>Revisión de errores de Blue </a:t>
            </a:r>
            <a:r>
              <a:rPr lang="es-AR" dirty="0" err="1"/>
              <a:t>Prism</a:t>
            </a:r>
            <a:endParaRPr lang="es-A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 dirty="0" err="1">
                <a:solidFill>
                  <a:srgbClr val="505050"/>
                </a:solidFill>
              </a:rPr>
              <a:t>everis</a:t>
            </a:r>
            <a:r>
              <a:rPr lang="es-AR" dirty="0">
                <a:solidFill>
                  <a:srgbClr val="505050"/>
                </a:solidFill>
              </a:rPr>
              <a:t> ©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10</a:t>
            </a:fld>
            <a:endParaRPr lang="es-AR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92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4112" y="2323254"/>
            <a:ext cx="10395910" cy="4534746"/>
          </a:xfrm>
        </p:spPr>
        <p:txBody>
          <a:bodyPr/>
          <a:lstStyle/>
          <a:p>
            <a:r>
              <a:rPr lang="es-AR" sz="2400" dirty="0"/>
              <a:t>Además de ayudar a encontrar inconsistencias en los data ítems con respecto a las nomenclaturas, el validador se encarga de revisar ciertos lineamientos de buenas practicas, entre ellos: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/>
              <a:t>Tipo de excepciones </a:t>
            </a:r>
            <a:r>
              <a:rPr lang="es-AR" sz="2400" dirty="0"/>
              <a:t>que se incluyen en el reléase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La necesidad de </a:t>
            </a:r>
            <a:r>
              <a:rPr lang="es-AR" sz="2400" b="1" dirty="0" err="1"/>
              <a:t>modularizacion</a:t>
            </a:r>
            <a:r>
              <a:rPr lang="es-AR" sz="2400" dirty="0"/>
              <a:t>, basado en la cantidad de </a:t>
            </a:r>
            <a:r>
              <a:rPr lang="es-AR" sz="2400" dirty="0" err="1"/>
              <a:t>stages</a:t>
            </a:r>
            <a:r>
              <a:rPr lang="es-AR" sz="24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54112" y="1162029"/>
            <a:ext cx="10128186" cy="454353"/>
          </a:xfrm>
        </p:spPr>
        <p:txBody>
          <a:bodyPr/>
          <a:lstStyle/>
          <a:p>
            <a:r>
              <a:rPr lang="es-AR" dirty="0"/>
              <a:t>Buenas practicas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11</a:t>
            </a:fld>
            <a:endParaRPr lang="es-AR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314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AR" dirty="0"/>
            </a:br>
            <a:br>
              <a:rPr lang="es-AR" dirty="0"/>
            </a:br>
            <a:r>
              <a:rPr lang="es-AR" dirty="0"/>
              <a:t>FAQ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FFFFFF"/>
                </a:solidFill>
              </a:rPr>
              <a:pPr/>
              <a:t>16 de outubro de 2020</a:t>
            </a:fld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FFFFFF"/>
                </a:solidFill>
              </a:rPr>
              <a:t>everis © 2018</a:t>
            </a:r>
            <a:endParaRPr lang="es-A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71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sz="2400" dirty="0"/>
              <a:t>Es posible crear reglas?</a:t>
            </a:r>
          </a:p>
          <a:p>
            <a:r>
              <a:rPr lang="es-AR" sz="2400" dirty="0"/>
              <a:t> </a:t>
            </a:r>
            <a:r>
              <a:rPr lang="es-AR" sz="1800" dirty="0"/>
              <a:t>Actualmente no es posible, no hay acceso al código donde se almacenan las reglas, </a:t>
            </a:r>
            <a:r>
              <a:rPr lang="es-AR" sz="1800" dirty="0" err="1"/>
              <a:t>asi</a:t>
            </a:r>
            <a:r>
              <a:rPr lang="es-AR" sz="1800" dirty="0"/>
              <a:t> que no se pueden ni crear ni modificar ninguna regla, por lo que la </a:t>
            </a:r>
            <a:r>
              <a:rPr lang="es-AR" sz="1800" dirty="0" err="1"/>
              <a:t>customizacion</a:t>
            </a:r>
            <a:r>
              <a:rPr lang="es-AR" sz="1800" dirty="0"/>
              <a:t> es la única posibilidad que tenemos de modificador el validador a nuestro gusto</a:t>
            </a:r>
            <a:endParaRPr lang="es-AR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AR" dirty="0"/>
              <a:t>FAQ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AR" dirty="0" err="1"/>
              <a:t>Reunion</a:t>
            </a:r>
            <a:r>
              <a:rPr lang="es-AR" dirty="0"/>
              <a:t> de desarrolladores 19/08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13</a:t>
            </a:fld>
            <a:endParaRPr lang="es-AR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886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999" y="1525238"/>
            <a:ext cx="6040601" cy="2240940"/>
          </a:xfrm>
        </p:spPr>
        <p:txBody>
          <a:bodyPr/>
          <a:lstStyle/>
          <a:p>
            <a:br>
              <a:rPr lang="es-AR" dirty="0"/>
            </a:br>
            <a:br>
              <a:rPr lang="es-AR" dirty="0"/>
            </a:br>
            <a:r>
              <a:rPr lang="es-AR" dirty="0"/>
              <a:t>Setup y uso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FFFFFF"/>
                </a:solidFill>
              </a:rPr>
              <a:pPr/>
              <a:t>16 de outubro de 2020</a:t>
            </a:fld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FFFFFF"/>
                </a:solidFill>
              </a:rPr>
              <a:t>everis © 2018</a:t>
            </a:r>
            <a:endParaRPr lang="es-A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730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0251" y="2199904"/>
            <a:ext cx="10395910" cy="3685848"/>
          </a:xfrm>
        </p:spPr>
        <p:txBody>
          <a:bodyPr/>
          <a:lstStyle/>
          <a:p>
            <a:r>
              <a:rPr lang="es-AR" sz="2000" dirty="0"/>
              <a:t>Para poder utilizar el validador es necesario tener las ultimas versiones de:</a:t>
            </a:r>
          </a:p>
          <a:p>
            <a:endParaRPr lang="es-A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QA-RPA</a:t>
            </a:r>
            <a:r>
              <a:rPr lang="es-AR" sz="2000" dirty="0"/>
              <a:t>: El programa que utilizaremos.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JDK de Java</a:t>
            </a:r>
            <a:r>
              <a:rPr lang="es-AR" sz="2000" dirty="0"/>
              <a:t>:  Lo necesitaremos para poder ejecutar el validador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54113" y="1063175"/>
            <a:ext cx="10128186" cy="454353"/>
          </a:xfrm>
        </p:spPr>
        <p:txBody>
          <a:bodyPr/>
          <a:lstStyle/>
          <a:p>
            <a:r>
              <a:rPr lang="es-AR" dirty="0"/>
              <a:t>Primeros pasos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3</a:t>
            </a:fld>
            <a:endParaRPr lang="es-AR" dirty="0">
              <a:solidFill>
                <a:srgbClr val="505050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94" y="4341178"/>
            <a:ext cx="2916195" cy="1632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67" y="4250593"/>
            <a:ext cx="1466129" cy="1215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6067" y="5518711"/>
            <a:ext cx="164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QA-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RPA.rar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466639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946" t="10450" r="48821" b="47420"/>
          <a:stretch/>
        </p:blipFill>
        <p:spPr>
          <a:xfrm>
            <a:off x="6272197" y="3863547"/>
            <a:ext cx="4448311" cy="233053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4112" y="1960554"/>
            <a:ext cx="10395910" cy="368584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AR" sz="1800" dirty="0"/>
              <a:t>Abrir el </a:t>
            </a:r>
            <a:r>
              <a:rPr lang="es-AR" sz="1800" b="1" dirty="0" err="1"/>
              <a:t>cmd</a:t>
            </a:r>
            <a:endParaRPr lang="es-AR" sz="1800" b="1" dirty="0"/>
          </a:p>
          <a:p>
            <a:pPr marL="342900" indent="-342900">
              <a:buFont typeface="+mj-lt"/>
              <a:buAutoNum type="arabicPeriod"/>
            </a:pPr>
            <a:r>
              <a:rPr lang="es-AR" sz="1800" dirty="0"/>
              <a:t>Movernos hasta el </a:t>
            </a:r>
            <a:r>
              <a:rPr lang="es-AR" sz="1800" b="1" dirty="0" err="1"/>
              <a:t>path</a:t>
            </a:r>
            <a:r>
              <a:rPr lang="es-AR" sz="1800" dirty="0"/>
              <a:t> donde esta ubicado </a:t>
            </a:r>
            <a:r>
              <a:rPr lang="es-AR" sz="1800" b="1" dirty="0"/>
              <a:t>qa-rpa-main-checker.jar</a:t>
            </a:r>
            <a:r>
              <a:rPr lang="es-AR" sz="1800" dirty="0"/>
              <a:t> y </a:t>
            </a:r>
            <a:r>
              <a:rPr lang="es-AR" sz="1800" b="1" dirty="0"/>
              <a:t>Blueprism.bat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/>
              <a:t>Correr el siguiente comando: </a:t>
            </a:r>
            <a:r>
              <a:rPr lang="es-AR" sz="1800" b="1" dirty="0" err="1"/>
              <a:t>blueprism</a:t>
            </a:r>
            <a:r>
              <a:rPr lang="es-AR" sz="1800" b="1" dirty="0"/>
              <a:t> “</a:t>
            </a:r>
            <a:r>
              <a:rPr lang="es-AR" sz="1800" b="1" dirty="0" err="1"/>
              <a:t>path</a:t>
            </a:r>
            <a:r>
              <a:rPr lang="es-AR" sz="1800" b="1" dirty="0"/>
              <a:t> donde esta el reléase a validar”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/>
              <a:t>(opcional) para ver las reglas aplicadas y el nombre de las constantes al comando anteriormente mencionado se debe agregar </a:t>
            </a:r>
            <a:r>
              <a:rPr lang="es-AR" sz="1800" b="1" dirty="0"/>
              <a:t>–</a:t>
            </a:r>
            <a:r>
              <a:rPr lang="es-AR" sz="1800" b="1" dirty="0" err="1"/>
              <a:t>list</a:t>
            </a:r>
            <a:r>
              <a:rPr lang="es-AR" sz="1800" b="1" dirty="0"/>
              <a:t> </a:t>
            </a:r>
            <a:r>
              <a:rPr lang="es-AR" sz="1800" dirty="0"/>
              <a:t>al final</a:t>
            </a:r>
          </a:p>
          <a:p>
            <a:r>
              <a:rPr lang="es-AR" sz="18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AR" dirty="0"/>
              <a:t>Uso de validador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AR" sz="2000" dirty="0"/>
              <a:t>Luego de instalar el </a:t>
            </a:r>
            <a:r>
              <a:rPr lang="es-AR" sz="2000" b="1" dirty="0" err="1"/>
              <a:t>jdk</a:t>
            </a:r>
            <a:r>
              <a:rPr lang="es-AR" sz="2000" b="1" dirty="0"/>
              <a:t> de java </a:t>
            </a:r>
            <a:r>
              <a:rPr lang="es-AR" sz="2000" dirty="0"/>
              <a:t>y descomprimir el </a:t>
            </a:r>
            <a:r>
              <a:rPr lang="es-AR" sz="2000" b="1" dirty="0"/>
              <a:t>QA-</a:t>
            </a:r>
            <a:r>
              <a:rPr lang="es-AR" sz="2000" b="1" dirty="0" err="1"/>
              <a:t>RPA.rar</a:t>
            </a:r>
            <a:r>
              <a:rPr lang="es-AR" sz="2000" dirty="0"/>
              <a:t> ya es posible utilizar el validador sin problema, para hacerlo hay que seguir estos pasos: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4</a:t>
            </a:fld>
            <a:endParaRPr lang="es-AR" dirty="0">
              <a:solidFill>
                <a:srgbClr val="505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9121" b="72012"/>
          <a:stretch/>
        </p:blipFill>
        <p:spPr>
          <a:xfrm>
            <a:off x="479854" y="3921212"/>
            <a:ext cx="4817076" cy="149054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5622" y="4736758"/>
            <a:ext cx="649189" cy="3377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3530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54113" y="1194887"/>
            <a:ext cx="10395910" cy="3685848"/>
          </a:xfrm>
        </p:spPr>
        <p:txBody>
          <a:bodyPr/>
          <a:lstStyle/>
          <a:p>
            <a:r>
              <a:rPr lang="es-AR" dirty="0"/>
              <a:t>El resultado se obtiene como un </a:t>
            </a:r>
            <a:r>
              <a:rPr lang="es-AR" b="1" dirty="0" err="1"/>
              <a:t>csv</a:t>
            </a:r>
            <a:r>
              <a:rPr lang="es-AR" dirty="0"/>
              <a:t> con 6 columnas, estas 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Result</a:t>
            </a:r>
            <a:r>
              <a:rPr lang="es-AR" dirty="0"/>
              <a:t>: Puede ser </a:t>
            </a:r>
            <a:r>
              <a:rPr lang="es-AR" b="1" dirty="0"/>
              <a:t>OK </a:t>
            </a:r>
            <a:r>
              <a:rPr lang="es-AR" dirty="0"/>
              <a:t>o</a:t>
            </a:r>
            <a:r>
              <a:rPr lang="es-AR" b="1" dirty="0"/>
              <a:t> KO </a:t>
            </a:r>
            <a:r>
              <a:rPr lang="es-AR" dirty="0"/>
              <a:t>dependiendo de si se cumple o no la regla, respectivamente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RuleName</a:t>
            </a:r>
            <a:r>
              <a:rPr lang="es-AR" dirty="0"/>
              <a:t>: </a:t>
            </a:r>
            <a:r>
              <a:rPr lang="es-AR" b="1" dirty="0"/>
              <a:t>Nombre</a:t>
            </a:r>
            <a:r>
              <a:rPr lang="es-AR" dirty="0"/>
              <a:t> de la regla evaluada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RuleDescription</a:t>
            </a:r>
            <a:r>
              <a:rPr lang="es-AR" dirty="0"/>
              <a:t>: </a:t>
            </a:r>
            <a:r>
              <a:rPr lang="es-AR" b="1" dirty="0" err="1"/>
              <a:t>Descripcion</a:t>
            </a:r>
            <a:r>
              <a:rPr lang="es-AR" dirty="0"/>
              <a:t> de la regla evaluada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Location</a:t>
            </a:r>
            <a:r>
              <a:rPr lang="es-AR" dirty="0"/>
              <a:t>: El </a:t>
            </a:r>
            <a:r>
              <a:rPr lang="es-AR" b="1" dirty="0"/>
              <a:t>objeto</a:t>
            </a:r>
            <a:r>
              <a:rPr lang="es-AR" dirty="0"/>
              <a:t> o </a:t>
            </a:r>
            <a:r>
              <a:rPr lang="es-AR" b="1" dirty="0"/>
              <a:t>proceso</a:t>
            </a:r>
            <a:r>
              <a:rPr lang="es-AR" dirty="0"/>
              <a:t> donde se encuentra el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SpecificLocation</a:t>
            </a:r>
            <a:r>
              <a:rPr lang="es-AR" dirty="0"/>
              <a:t>: El</a:t>
            </a:r>
            <a:r>
              <a:rPr lang="es-AR" b="1" dirty="0"/>
              <a:t> </a:t>
            </a:r>
            <a:r>
              <a:rPr lang="es-AR" b="1" dirty="0" err="1"/>
              <a:t>stage</a:t>
            </a:r>
            <a:r>
              <a:rPr lang="es-AR" b="1" dirty="0"/>
              <a:t> </a:t>
            </a:r>
            <a:r>
              <a:rPr lang="es-AR" dirty="0"/>
              <a:t>o </a:t>
            </a:r>
            <a:r>
              <a:rPr lang="es-AR" b="1" dirty="0"/>
              <a:t>pagina</a:t>
            </a:r>
            <a:r>
              <a:rPr lang="es-AR" dirty="0"/>
              <a:t> especifica donde se encuentra el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File: </a:t>
            </a:r>
            <a:r>
              <a:rPr lang="es-AR" b="1" dirty="0" err="1"/>
              <a:t>Release</a:t>
            </a:r>
            <a:r>
              <a:rPr lang="es-AR" dirty="0"/>
              <a:t> especifico en el que esta el error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54113" y="486526"/>
            <a:ext cx="10128186" cy="454353"/>
          </a:xfrm>
        </p:spPr>
        <p:txBody>
          <a:bodyPr/>
          <a:lstStyle/>
          <a:p>
            <a:r>
              <a:rPr lang="es-AR" dirty="0"/>
              <a:t>Resultado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5</a:t>
            </a:fld>
            <a:endParaRPr lang="es-AR" dirty="0">
              <a:solidFill>
                <a:srgbClr val="505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19" t="20660" r="6688" b="37434"/>
          <a:stretch/>
        </p:blipFill>
        <p:spPr>
          <a:xfrm>
            <a:off x="786090" y="3831280"/>
            <a:ext cx="9181838" cy="23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799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54112" y="4983892"/>
            <a:ext cx="5170039" cy="329513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sz="1800" dirty="0"/>
              <a:t>Las dos formas en las que se puede </a:t>
            </a:r>
            <a:r>
              <a:rPr lang="es-AR" sz="1800" dirty="0" err="1"/>
              <a:t>customizar</a:t>
            </a:r>
            <a:r>
              <a:rPr lang="es-AR" sz="1800" dirty="0"/>
              <a:t> actualmente 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b="1" dirty="0"/>
              <a:t>Exclusión de reglas</a:t>
            </a:r>
            <a:r>
              <a:rPr lang="es-AR" sz="1800" dirty="0"/>
              <a:t>: poniendo el </a:t>
            </a:r>
            <a:r>
              <a:rPr lang="es-AR" sz="1800" dirty="0" err="1"/>
              <a:t>Rulename</a:t>
            </a:r>
            <a:r>
              <a:rPr lang="es-AR" sz="1800" dirty="0"/>
              <a:t> de una regla (se puede conocer con el comando </a:t>
            </a:r>
            <a:r>
              <a:rPr lang="es-AR" sz="1800" dirty="0" err="1"/>
              <a:t>blueprism</a:t>
            </a:r>
            <a:r>
              <a:rPr lang="es-AR" sz="1800" dirty="0"/>
              <a:t> –</a:t>
            </a:r>
            <a:r>
              <a:rPr lang="es-AR" sz="1800" dirty="0" err="1"/>
              <a:t>list</a:t>
            </a:r>
            <a:r>
              <a:rPr lang="es-AR" sz="1800" dirty="0"/>
              <a:t>) entre los corchetes de </a:t>
            </a:r>
            <a:r>
              <a:rPr lang="es-AR" sz="1800" b="1" dirty="0" err="1"/>
              <a:t>rulesExcluded</a:t>
            </a:r>
            <a:r>
              <a:rPr lang="es-AR" sz="1800" b="1" dirty="0"/>
              <a:t>, </a:t>
            </a:r>
            <a:r>
              <a:rPr lang="es-AR" sz="1800" dirty="0"/>
              <a:t>se puede </a:t>
            </a:r>
            <a:r>
              <a:rPr lang="es-AR" sz="1800" b="1" dirty="0"/>
              <a:t>excluir</a:t>
            </a:r>
            <a:r>
              <a:rPr lang="es-AR" sz="1800" dirty="0"/>
              <a:t> dicha regla, por ejemplo:</a:t>
            </a:r>
          </a:p>
          <a:p>
            <a:r>
              <a:rPr lang="es-AR" sz="1800" dirty="0"/>
              <a:t>	</a:t>
            </a:r>
            <a:r>
              <a:rPr lang="es-AR" sz="1800" dirty="0" err="1"/>
              <a:t>rulesExcluded</a:t>
            </a:r>
            <a:r>
              <a:rPr lang="es-AR" sz="1800" dirty="0"/>
              <a:t>: ['</a:t>
            </a:r>
            <a:r>
              <a:rPr lang="es-AR" sz="1800" dirty="0" err="1"/>
              <a:t>StagesOnSuccess</a:t>
            </a:r>
            <a:r>
              <a:rPr lang="es-AR" sz="1800" dirty="0"/>
              <a:t>','</a:t>
            </a:r>
            <a:r>
              <a:rPr lang="es-AR" sz="1800" dirty="0" err="1"/>
              <a:t>AppModellerTimeout</a:t>
            </a:r>
            <a:r>
              <a:rPr lang="es-AR" sz="1800" dirty="0"/>
              <a:t>','</a:t>
            </a:r>
            <a:r>
              <a:rPr lang="es-AR" sz="1800" dirty="0" err="1"/>
              <a:t>StagesCalled</a:t>
            </a:r>
            <a:r>
              <a:rPr lang="es-AR" sz="1800" dirty="0"/>
              <a:t>']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b="1" dirty="0"/>
              <a:t>Cambio de</a:t>
            </a:r>
            <a:r>
              <a:rPr lang="es-AR" sz="1800" dirty="0"/>
              <a:t> </a:t>
            </a:r>
            <a:r>
              <a:rPr lang="es-AR" sz="1800" b="1" dirty="0"/>
              <a:t>constantes</a:t>
            </a:r>
            <a:r>
              <a:rPr lang="es-AR" sz="1800" dirty="0"/>
              <a:t>: Utilizando el nombre de la constante, acompañado del nuevo valor, se pueden </a:t>
            </a:r>
            <a:r>
              <a:rPr lang="es-AR" sz="1800" b="1" dirty="0"/>
              <a:t>modificar las comparaciones</a:t>
            </a:r>
            <a:r>
              <a:rPr lang="es-AR" sz="1800" dirty="0"/>
              <a:t> de algunas reglas, dichas comparaciones deben estar en forma de expresión regular</a:t>
            </a:r>
          </a:p>
          <a:p>
            <a:r>
              <a:rPr lang="es-AR" sz="1800" dirty="0">
                <a:solidFill>
                  <a:schemeClr val="bg1"/>
                </a:solidFill>
              </a:rPr>
              <a:t>EJ:	CAMEL_CASE: ^[a-z]+([A-Z0-9][a-z]*)*</a:t>
            </a:r>
          </a:p>
          <a:p>
            <a:r>
              <a:rPr lang="es-AR" sz="1800" dirty="0"/>
              <a:t>A la derecha todas las constantes que se pueden                                                                                               modificar: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AR" dirty="0" err="1"/>
              <a:t>Customizacion</a:t>
            </a:r>
            <a:r>
              <a:rPr lang="es-AR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AR" dirty="0"/>
              <a:t>Dentro de la carpeta de </a:t>
            </a:r>
            <a:r>
              <a:rPr lang="es-AR" dirty="0" err="1"/>
              <a:t>qa_rpa</a:t>
            </a:r>
            <a:r>
              <a:rPr lang="es-AR" dirty="0"/>
              <a:t>, hay otra llamada </a:t>
            </a:r>
            <a:r>
              <a:rPr lang="es-AR" dirty="0" err="1"/>
              <a:t>blueprism</a:t>
            </a:r>
            <a:r>
              <a:rPr lang="es-AR" dirty="0"/>
              <a:t>, done hay un archivo .</a:t>
            </a:r>
            <a:r>
              <a:rPr lang="es-AR" dirty="0" err="1"/>
              <a:t>yaml</a:t>
            </a:r>
            <a:r>
              <a:rPr lang="es-AR" dirty="0"/>
              <a:t> que se puede editar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 dirty="0" err="1">
                <a:solidFill>
                  <a:srgbClr val="505050"/>
                </a:solidFill>
              </a:rPr>
              <a:t>everis</a:t>
            </a:r>
            <a:r>
              <a:rPr lang="es-AR" dirty="0">
                <a:solidFill>
                  <a:srgbClr val="505050"/>
                </a:solidFill>
              </a:rPr>
              <a:t> ©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6</a:t>
            </a:fld>
            <a:endParaRPr lang="es-AR" dirty="0">
              <a:solidFill>
                <a:srgbClr val="505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554" t="72191" r="53311" b="5706"/>
          <a:stretch/>
        </p:blipFill>
        <p:spPr>
          <a:xfrm>
            <a:off x="6399768" y="4696887"/>
            <a:ext cx="4464910" cy="18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3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4113" y="2888688"/>
            <a:ext cx="6040601" cy="2240940"/>
          </a:xfrm>
        </p:spPr>
        <p:txBody>
          <a:bodyPr/>
          <a:lstStyle/>
          <a:p>
            <a:r>
              <a:rPr lang="es-AR" dirty="0"/>
              <a:t>Beneficios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s-AR" smtClean="0">
                <a:solidFill>
                  <a:srgbClr val="FFFFFF"/>
                </a:solidFill>
              </a:rPr>
              <a:pPr/>
              <a:t>16 de octubre de 2020</a:t>
            </a:fld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s-AR" dirty="0" err="1">
                <a:solidFill>
                  <a:srgbClr val="505050"/>
                </a:solidFill>
              </a:rPr>
              <a:t>everis</a:t>
            </a:r>
            <a:r>
              <a:rPr lang="es-AR" dirty="0">
                <a:solidFill>
                  <a:srgbClr val="505050"/>
                </a:solidFill>
              </a:rPr>
              <a:t> © 2020</a:t>
            </a:r>
            <a:endParaRPr lang="es-A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427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sz="2400" dirty="0"/>
              <a:t>Repasa cada </a:t>
            </a:r>
            <a:r>
              <a:rPr lang="es-AR" sz="2400" b="1" dirty="0" err="1"/>
              <a:t>stage</a:t>
            </a:r>
            <a:r>
              <a:rPr lang="es-AR" sz="2400" dirty="0"/>
              <a:t> y </a:t>
            </a:r>
            <a:r>
              <a:rPr lang="es-AR" sz="2400" b="1" dirty="0"/>
              <a:t>data ítem</a:t>
            </a:r>
            <a:r>
              <a:rPr lang="es-AR" sz="2400" dirty="0"/>
              <a:t>, corroborando que siga las </a:t>
            </a:r>
            <a:r>
              <a:rPr lang="es-AR" sz="2400" b="1" dirty="0"/>
              <a:t>nomenclaturas</a:t>
            </a:r>
            <a:r>
              <a:rPr lang="es-AR" sz="2400" dirty="0"/>
              <a:t>, estas nomenclaturas se pueden modificar con constantes, de esta manera es mas fácil adaptarlo a las necesidades de cada cliente</a:t>
            </a:r>
          </a:p>
          <a:p>
            <a:endParaRPr lang="es-AR" sz="2400" dirty="0"/>
          </a:p>
          <a:p>
            <a:r>
              <a:rPr lang="es-AR" sz="2400" dirty="0"/>
              <a:t>También se verifican los nombres de los </a:t>
            </a:r>
            <a:r>
              <a:rPr lang="es-AR" sz="2400" b="1" dirty="0"/>
              <a:t>objetos</a:t>
            </a:r>
            <a:r>
              <a:rPr lang="es-AR" sz="2400" dirty="0"/>
              <a:t>, </a:t>
            </a:r>
            <a:r>
              <a:rPr lang="es-AR" sz="2400" b="1" dirty="0"/>
              <a:t>procesos</a:t>
            </a:r>
            <a:r>
              <a:rPr lang="es-AR" sz="2400" dirty="0"/>
              <a:t> y </a:t>
            </a:r>
            <a:r>
              <a:rPr lang="es-AR" sz="2400" b="1" dirty="0"/>
              <a:t>elementos</a:t>
            </a:r>
            <a:r>
              <a:rPr lang="es-AR" sz="2400" dirty="0"/>
              <a:t> del </a:t>
            </a:r>
            <a:r>
              <a:rPr lang="es-AR" sz="2400" b="1" dirty="0" err="1"/>
              <a:t>application</a:t>
            </a:r>
            <a:r>
              <a:rPr lang="es-AR" sz="2400" b="1" dirty="0"/>
              <a:t> </a:t>
            </a:r>
            <a:r>
              <a:rPr lang="es-AR" sz="2400" b="1" dirty="0" err="1"/>
              <a:t>modeller</a:t>
            </a:r>
            <a:endParaRPr lang="es-AR" sz="2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54112" y="1067267"/>
            <a:ext cx="10128186" cy="454353"/>
          </a:xfrm>
        </p:spPr>
        <p:txBody>
          <a:bodyPr/>
          <a:lstStyle/>
          <a:p>
            <a:r>
              <a:rPr lang="es-AR" sz="3600" dirty="0"/>
              <a:t> Nomenclaturas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pt-BR" smtClean="0">
                <a:solidFill>
                  <a:srgbClr val="505050"/>
                </a:solidFill>
              </a:rPr>
              <a:pPr/>
              <a:t>16 de outubro de 2020</a:t>
            </a:fld>
            <a:endParaRPr lang="pt-BR" dirty="0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>
                <a:solidFill>
                  <a:srgbClr val="505050"/>
                </a:solidFill>
              </a:rPr>
              <a:t>everis © 2018</a:t>
            </a:r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8</a:t>
            </a:fld>
            <a:endParaRPr lang="es-AR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428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s-AR" smtClean="0">
                <a:solidFill>
                  <a:srgbClr val="505050"/>
                </a:solidFill>
              </a:rPr>
              <a:pPr/>
              <a:t>16 de octubre de 2020</a:t>
            </a:fld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s-AR" dirty="0" err="1">
                <a:solidFill>
                  <a:srgbClr val="505050"/>
                </a:solidFill>
              </a:rPr>
              <a:t>everis</a:t>
            </a:r>
            <a:r>
              <a:rPr lang="es-AR" dirty="0">
                <a:solidFill>
                  <a:srgbClr val="505050"/>
                </a:solidFill>
              </a:rPr>
              <a:t> © 2020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s-AR" smtClean="0">
                <a:solidFill>
                  <a:srgbClr val="505050"/>
                </a:solidFill>
              </a:rPr>
              <a:pPr/>
              <a:t>9</a:t>
            </a:fld>
            <a:endParaRPr lang="es-AR" dirty="0">
              <a:solidFill>
                <a:srgbClr val="50505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54113" y="1073985"/>
            <a:ext cx="8189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Errores menos visibles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19878" y="2065331"/>
            <a:ext cx="1043014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El validador de código se encarga también de encontrar errores que podrían pasar desapercibidos, estos son:</a:t>
            </a:r>
          </a:p>
          <a:p>
            <a:endParaRPr lang="es-A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No utilizar </a:t>
            </a:r>
            <a:r>
              <a:rPr lang="es-AR" sz="2400" b="1" dirty="0"/>
              <a:t>data ítems </a:t>
            </a:r>
            <a:r>
              <a:rPr lang="es-AR" sz="2400" dirty="0"/>
              <a:t>que existen en el proceso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Que hayan </a:t>
            </a:r>
            <a:r>
              <a:rPr lang="es-AR" sz="2400" b="1" dirty="0" err="1"/>
              <a:t>calculation</a:t>
            </a:r>
            <a:r>
              <a:rPr lang="es-AR" sz="2400" b="1" dirty="0"/>
              <a:t> </a:t>
            </a:r>
            <a:r>
              <a:rPr lang="es-AR" sz="2400" b="1" dirty="0" err="1"/>
              <a:t>stages</a:t>
            </a:r>
            <a:r>
              <a:rPr lang="es-AR" sz="2400" b="1" dirty="0"/>
              <a:t> </a:t>
            </a:r>
            <a:r>
              <a:rPr lang="es-AR" sz="2400" dirty="0"/>
              <a:t>vacías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No utilizar </a:t>
            </a:r>
            <a:r>
              <a:rPr lang="es-AR" sz="2400" b="1" dirty="0"/>
              <a:t>paginas</a:t>
            </a:r>
            <a:r>
              <a:rPr lang="es-AR" sz="2400" dirty="0"/>
              <a:t> creadas</a:t>
            </a:r>
            <a:endParaRPr lang="es-A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Que Todo </a:t>
            </a:r>
            <a:r>
              <a:rPr lang="es-AR" sz="2400" b="1" dirty="0"/>
              <a:t>objeto</a:t>
            </a:r>
            <a:r>
              <a:rPr lang="es-AR" sz="2400" dirty="0"/>
              <a:t> y </a:t>
            </a:r>
            <a:r>
              <a:rPr lang="es-AR" sz="2400" b="1" dirty="0"/>
              <a:t>proceso</a:t>
            </a:r>
            <a:r>
              <a:rPr lang="es-AR" sz="2400" dirty="0"/>
              <a:t> tenga una descripción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342900" indent="-342900">
              <a:buAutoNum type="arabicPeriod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209685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S&amp;T_Windows_v2" id="{E50A5A3E-D6D2-4346-9B83-551E1E11409A}" vid="{67484AD6-736F-C84A-BECF-0671126A60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33814fb-2003-445c-9ecd-4b25f16151a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F49436FEC3445AD457F10DEC1D041" ma:contentTypeVersion="12" ma:contentTypeDescription="Create a new document." ma:contentTypeScope="" ma:versionID="b388b13e93b6a71c3260de896412abf5">
  <xsd:schema xmlns:xsd="http://www.w3.org/2001/XMLSchema" xmlns:xs="http://www.w3.org/2001/XMLSchema" xmlns:p="http://schemas.microsoft.com/office/2006/metadata/properties" xmlns:ns2="533814fb-2003-445c-9ecd-4b25f16151ab" xmlns:ns3="2239a970-0bcc-421d-82dd-88cba8752f77" targetNamespace="http://schemas.microsoft.com/office/2006/metadata/properties" ma:root="true" ma:fieldsID="ef10fc3e5005f3ebccdb6e2b35a34039" ns2:_="" ns3:_="">
    <xsd:import namespace="533814fb-2003-445c-9ecd-4b25f16151ab"/>
    <xsd:import namespace="2239a970-0bcc-421d-82dd-88cba8752f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814fb-2003-445c-9ecd-4b25f16151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3" nillable="true" ma:displayName="Estado de aprobación" ma:internalName="Estado_x0020_de_x0020_aprobaci_x00f3_n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9a970-0bcc-421d-82dd-88cba8752f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F6BF-166B-4E61-9F1E-F60085B204B1}">
  <ds:schemaRefs>
    <ds:schemaRef ds:uri="533814fb-2003-445c-9ecd-4b25f16151ab"/>
    <ds:schemaRef ds:uri="2239a970-0bcc-421d-82dd-88cba8752f7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FF1983-71A6-41C6-A3CD-519566D5FD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5F97FD-6532-40DD-A32F-793F21FED2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814fb-2003-445c-9ecd-4b25f16151ab"/>
    <ds:schemaRef ds:uri="2239a970-0bcc-421d-82dd-88cba8752f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BPLabAmericas - Julio</Template>
  <TotalTime>5234</TotalTime>
  <Words>597</Words>
  <Application>Microsoft Office PowerPoint</Application>
  <PresentationFormat>Panorámica</PresentationFormat>
  <Paragraphs>98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do Office</vt:lpstr>
      <vt:lpstr>Validador de código Laboratorio de Blue Prism</vt:lpstr>
      <vt:lpstr>  Setup y uso</vt:lpstr>
      <vt:lpstr>Presentación de PowerPoint</vt:lpstr>
      <vt:lpstr>Presentación de PowerPoint</vt:lpstr>
      <vt:lpstr>Presentación de PowerPoint</vt:lpstr>
      <vt:lpstr>Presentación de PowerPoint</vt:lpstr>
      <vt:lpstr>Beneficios</vt:lpstr>
      <vt:lpstr>Presentación de PowerPoint</vt:lpstr>
      <vt:lpstr>Presentación de PowerPoint</vt:lpstr>
      <vt:lpstr>Presentación de PowerPoint</vt:lpstr>
      <vt:lpstr>Presentación de PowerPoint</vt:lpstr>
      <vt:lpstr>  FAQ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BluePrism Developer Certification</dc:title>
  <dc:creator>Emilia Cersosimo</dc:creator>
  <cp:lastModifiedBy>Juan Mateo Castagno Marquez</cp:lastModifiedBy>
  <cp:revision>118</cp:revision>
  <dcterms:created xsi:type="dcterms:W3CDTF">2019-07-10T13:31:43Z</dcterms:created>
  <dcterms:modified xsi:type="dcterms:W3CDTF">2020-10-16T17:40:26Z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0x010100D97F49436FEC3445AD457F10DEC1D041</vt:lpwstr>
  </property>
</Properties>
</file>